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74" r:id="rId8"/>
    <p:sldId id="262" r:id="rId9"/>
    <p:sldId id="275" r:id="rId10"/>
    <p:sldId id="276" r:id="rId11"/>
    <p:sldId id="277" r:id="rId12"/>
    <p:sldId id="278" r:id="rId13"/>
    <p:sldId id="279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1" r:id="rId22"/>
    <p:sldId id="270" r:id="rId23"/>
    <p:sldId id="272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4BC"/>
    <a:srgbClr val="170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Gamestop%20powerpoi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Gamestop%20powerpoin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Gamestop%20powerpoin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Gamestop%20powerpoi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cat>
            <c:strRef>
              <c:f>Sheet1!$A$1:$A$5</c:f>
              <c:strCache>
                <c:ptCount val="5"/>
                <c:pt idx="0">
                  <c:v>Price per game</c:v>
                </c:pt>
                <c:pt idx="1">
                  <c:v>$0.00-$20.00</c:v>
                </c:pt>
                <c:pt idx="2">
                  <c:v>$21.00-$40.00</c:v>
                </c:pt>
                <c:pt idx="3">
                  <c:v>$41.00-$60.00</c:v>
                </c:pt>
                <c:pt idx="4">
                  <c:v>$61.00 and up</c:v>
                </c:pt>
              </c:strCache>
            </c:strRef>
          </c:cat>
          <c:val>
            <c:numRef>
              <c:f>Sheet1!$B$1:$B$5</c:f>
              <c:numCache>
                <c:formatCode>General</c:formatCode>
                <c:ptCount val="5"/>
                <c:pt idx="1">
                  <c:v>17</c:v>
                </c:pt>
                <c:pt idx="2">
                  <c:v>22</c:v>
                </c:pt>
                <c:pt idx="3">
                  <c:v>11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cat>
            <c:strRef>
              <c:f>Sheet1!$A$1:$A$5</c:f>
              <c:strCache>
                <c:ptCount val="5"/>
                <c:pt idx="0">
                  <c:v>Price per game</c:v>
                </c:pt>
                <c:pt idx="1">
                  <c:v>$0.00-$20.00</c:v>
                </c:pt>
                <c:pt idx="2">
                  <c:v>$21.00-$40.00</c:v>
                </c:pt>
                <c:pt idx="3">
                  <c:v>$41.00-$60.00</c:v>
                </c:pt>
                <c:pt idx="4">
                  <c:v>$61.00 and up</c:v>
                </c:pt>
              </c:strCache>
            </c:strRef>
          </c:cat>
          <c:val>
            <c:numRef>
              <c:f>Sheet1!$C$1:$C$5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cat>
            <c:strRef>
              <c:f>Sheet1!$A$1:$A$5</c:f>
              <c:strCache>
                <c:ptCount val="5"/>
                <c:pt idx="0">
                  <c:v>Price per game</c:v>
                </c:pt>
                <c:pt idx="1">
                  <c:v>$0.00-$20.00</c:v>
                </c:pt>
                <c:pt idx="2">
                  <c:v>$21.00-$40.00</c:v>
                </c:pt>
                <c:pt idx="3">
                  <c:v>$41.00-$60.00</c:v>
                </c:pt>
                <c:pt idx="4">
                  <c:v>$61.00 and up</c:v>
                </c:pt>
              </c:strCache>
            </c:strRef>
          </c:cat>
          <c:val>
            <c:numRef>
              <c:f>Sheet1!$D$1:$D$5</c:f>
              <c:numCache>
                <c:formatCode>General</c:formatCode>
                <c:ptCount val="5"/>
                <c:pt idx="0">
                  <c:v>0</c:v>
                </c:pt>
              </c:numCache>
            </c:numRef>
          </c:val>
        </c:ser>
        <c:ser>
          <c:idx val="3"/>
          <c:order val="3"/>
          <c:cat>
            <c:strRef>
              <c:f>Sheet1!$A$1:$A$5</c:f>
              <c:strCache>
                <c:ptCount val="5"/>
                <c:pt idx="0">
                  <c:v>Price per game</c:v>
                </c:pt>
                <c:pt idx="1">
                  <c:v>$0.00-$20.00</c:v>
                </c:pt>
                <c:pt idx="2">
                  <c:v>$21.00-$40.00</c:v>
                </c:pt>
                <c:pt idx="3">
                  <c:v>$41.00-$60.00</c:v>
                </c:pt>
                <c:pt idx="4">
                  <c:v>$61.00 and up</c:v>
                </c:pt>
              </c:strCache>
            </c:strRef>
          </c:cat>
          <c:val>
            <c:numRef>
              <c:f>Sheet1!$E$1:$E$5</c:f>
              <c:numCache>
                <c:formatCode>General</c:formatCode>
                <c:ptCount val="5"/>
                <c:pt idx="0">
                  <c:v>51</c:v>
                </c:pt>
              </c:numCache>
            </c:numRef>
          </c:val>
        </c:ser>
        <c:axId val="56297728"/>
        <c:axId val="57081856"/>
      </c:barChart>
      <c:catAx>
        <c:axId val="56297728"/>
        <c:scaling>
          <c:orientation val="minMax"/>
        </c:scaling>
        <c:axPos val="b"/>
        <c:tickLblPos val="nextTo"/>
        <c:crossAx val="57081856"/>
        <c:crosses val="autoZero"/>
        <c:auto val="1"/>
        <c:lblAlgn val="ctr"/>
        <c:lblOffset val="100"/>
      </c:catAx>
      <c:valAx>
        <c:axId val="57081856"/>
        <c:scaling>
          <c:orientation val="minMax"/>
        </c:scaling>
        <c:axPos val="l"/>
        <c:majorGridlines/>
        <c:numFmt formatCode="General" sourceLinked="1"/>
        <c:tickLblPos val="nextTo"/>
        <c:crossAx val="56297728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5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cat>
            <c:strRef>
              <c:f>Sheet1!$A$7:$A$12</c:f>
              <c:strCache>
                <c:ptCount val="6"/>
                <c:pt idx="0">
                  <c:v>Age</c:v>
                </c:pt>
                <c:pt idx="1">
                  <c:v>kid</c:v>
                </c:pt>
                <c:pt idx="2">
                  <c:v>teens</c:v>
                </c:pt>
                <c:pt idx="3">
                  <c:v>Young adult</c:v>
                </c:pt>
                <c:pt idx="4">
                  <c:v>Middle Age</c:v>
                </c:pt>
                <c:pt idx="5">
                  <c:v>Senior Citizen</c:v>
                </c:pt>
              </c:strCache>
            </c:strRef>
          </c:cat>
          <c:val>
            <c:numRef>
              <c:f>Sheet1!$B$7:$B$12</c:f>
              <c:numCache>
                <c:formatCode>General</c:formatCode>
                <c:ptCount val="6"/>
                <c:pt idx="1">
                  <c:v>5</c:v>
                </c:pt>
                <c:pt idx="2">
                  <c:v>17</c:v>
                </c:pt>
                <c:pt idx="3">
                  <c:v>21</c:v>
                </c:pt>
                <c:pt idx="4">
                  <c:v>7</c:v>
                </c:pt>
                <c:pt idx="5">
                  <c:v>1</c:v>
                </c:pt>
              </c:numCache>
            </c:numRef>
          </c:val>
        </c:ser>
        <c:shape val="box"/>
        <c:axId val="36901632"/>
        <c:axId val="36903936"/>
        <c:axId val="0"/>
      </c:bar3DChart>
      <c:catAx>
        <c:axId val="36901632"/>
        <c:scaling>
          <c:orientation val="minMax"/>
        </c:scaling>
        <c:axPos val="l"/>
        <c:tickLblPos val="nextTo"/>
        <c:crossAx val="36903936"/>
        <c:crosses val="autoZero"/>
        <c:auto val="1"/>
        <c:lblAlgn val="ctr"/>
        <c:lblOffset val="100"/>
      </c:catAx>
      <c:valAx>
        <c:axId val="36903936"/>
        <c:scaling>
          <c:orientation val="minMax"/>
        </c:scaling>
        <c:axPos val="b"/>
        <c:majorGridlines/>
        <c:numFmt formatCode="General" sourceLinked="1"/>
        <c:tickLblPos val="nextTo"/>
        <c:crossAx val="369016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Sheet1!$A$19:$A$24</c:f>
              <c:strCache>
                <c:ptCount val="6"/>
                <c:pt idx="0">
                  <c:v>Early Childhood</c:v>
                </c:pt>
                <c:pt idx="1">
                  <c:v>Everyone</c:v>
                </c:pt>
                <c:pt idx="2">
                  <c:v>E 10+</c:v>
                </c:pt>
                <c:pt idx="3">
                  <c:v>Teen</c:v>
                </c:pt>
                <c:pt idx="4">
                  <c:v>Mature</c:v>
                </c:pt>
                <c:pt idx="5">
                  <c:v>Adults Only</c:v>
                </c:pt>
              </c:strCache>
            </c:strRef>
          </c:cat>
          <c:val>
            <c:numRef>
              <c:f>Sheet1!$B$19:$B$24</c:f>
              <c:numCache>
                <c:formatCode>General</c:formatCode>
                <c:ptCount val="6"/>
                <c:pt idx="0">
                  <c:v>3</c:v>
                </c:pt>
                <c:pt idx="1">
                  <c:v>10</c:v>
                </c:pt>
                <c:pt idx="2">
                  <c:v>3</c:v>
                </c:pt>
                <c:pt idx="3">
                  <c:v>25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plotArea>
      <c:layout/>
      <c:doughnutChart>
        <c:varyColors val="1"/>
        <c:ser>
          <c:idx val="0"/>
          <c:order val="0"/>
          <c:explosion val="25"/>
          <c:cat>
            <c:strRef>
              <c:f>Sheet1!$A$27:$A$36</c:f>
              <c:strCache>
                <c:ptCount val="10"/>
                <c:pt idx="0">
                  <c:v>Wii</c:v>
                </c:pt>
                <c:pt idx="1">
                  <c:v>Ps2</c:v>
                </c:pt>
                <c:pt idx="2">
                  <c:v>Ps3</c:v>
                </c:pt>
                <c:pt idx="3">
                  <c:v>X-box</c:v>
                </c:pt>
                <c:pt idx="4">
                  <c:v>Game Cube</c:v>
                </c:pt>
                <c:pt idx="5">
                  <c:v>PSP</c:v>
                </c:pt>
                <c:pt idx="6">
                  <c:v>GameBoy</c:v>
                </c:pt>
                <c:pt idx="7">
                  <c:v>Nintendo DS</c:v>
                </c:pt>
                <c:pt idx="8">
                  <c:v>PC</c:v>
                </c:pt>
                <c:pt idx="9">
                  <c:v>X-box 360</c:v>
                </c:pt>
              </c:strCache>
            </c:strRef>
          </c:cat>
          <c:val>
            <c:numRef>
              <c:f>Sheet1!$B$27:$B$36</c:f>
              <c:numCache>
                <c:formatCode>General</c:formatCode>
                <c:ptCount val="10"/>
                <c:pt idx="0">
                  <c:v>15</c:v>
                </c:pt>
                <c:pt idx="1">
                  <c:v>0</c:v>
                </c:pt>
                <c:pt idx="2">
                  <c:v>8</c:v>
                </c:pt>
                <c:pt idx="3">
                  <c:v>0</c:v>
                </c:pt>
                <c:pt idx="4">
                  <c:v>0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1</c:v>
                </c:pt>
                <c:pt idx="9">
                  <c:v>16</c:v>
                </c:pt>
              </c:numCache>
            </c:numRef>
          </c:val>
        </c:ser>
        <c:firstSliceAng val="0"/>
        <c:holeSize val="50"/>
      </c:doughnutChart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6A51B-A424-4019-93B7-72F8A7534D20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0EB1E-30EC-4F6C-8A93-422D15C14A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Ralphbaer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5791200"/>
            <a:ext cx="4495800" cy="9144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en-US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By: Anthony DeFrancesco, Dylan Dzedzy</a:t>
            </a:r>
            <a:r>
              <a:rPr lang="en-US" b="1" dirty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and Matt Cohen</a:t>
            </a:r>
            <a:endParaRPr lang="en-US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1628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92D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Age of people who bought games </a:t>
            </a:r>
            <a:endParaRPr lang="en-US" sz="3600" dirty="0">
              <a:solidFill>
                <a:srgbClr val="92D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1524000" y="1219200"/>
          <a:ext cx="6019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4876800"/>
            <a:ext cx="7848600" cy="1815882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The purchase of games was most by Teens and Young Adults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Teens 13-19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Young Adult 20-30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Makes sense because those age groups generally play video games the most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Not many senior citizens or kids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Games cost money and parents have to drive their kids if they want a game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Senior citizens were probably buying games for grandkids, they generally don’t play video games because when they were younger they didn’t have the technology around today</a:t>
            </a: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  <a:solidFill>
            <a:schemeClr val="accent4"/>
          </a:solidFill>
          <a:ln w="38100"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Percentage of each game rating bought</a:t>
            </a:r>
            <a:endParaRPr lang="en-US" dirty="0">
              <a:ln>
                <a:solidFill>
                  <a:schemeClr val="tx1"/>
                </a:solidFill>
              </a:ln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514600"/>
          </a:xfrm>
          <a:ln w="38100">
            <a:solidFill>
              <a:schemeClr val="accent4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Nearly 50% of the games bought were rated Teen</a:t>
            </a:r>
          </a:p>
          <a:p>
            <a:r>
              <a:rPr lang="en-US" dirty="0" smtClean="0"/>
              <a:t>Everyone and Mature were both equal making up about 20%</a:t>
            </a:r>
          </a:p>
          <a:p>
            <a:r>
              <a:rPr lang="en-US" dirty="0" smtClean="0"/>
              <a:t>EC and E10+ were equal, they nearly each made up 6%</a:t>
            </a:r>
          </a:p>
          <a:p>
            <a:r>
              <a:rPr lang="en-US" dirty="0" smtClean="0"/>
              <a:t>No one purchased any AO games</a:t>
            </a:r>
          </a:p>
          <a:p>
            <a:pPr lvl="1"/>
            <a:r>
              <a:rPr lang="en-US" dirty="0" smtClean="0"/>
              <a:t>There were possibly not even any there to purchase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2209800" y="1676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1752600"/>
            <a:ext cx="1828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% rounded to nearest 1,000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EC = 5.9%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E = 19.6%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/>
                </a:solidFill>
              </a:rPr>
              <a:t>E10+ = 5.9%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/>
                </a:solidFill>
              </a:rPr>
              <a:t>T = 49.0%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</a:rPr>
              <a:t>M = 19.6%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AO = 0%</a:t>
            </a:r>
            <a:endParaRPr lang="en-US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bg2"/>
            </a:solidFill>
          </a:ln>
          <a:effectLst>
            <a:glow rad="101600">
              <a:schemeClr val="bg2">
                <a:alpha val="60000"/>
              </a:schemeClr>
            </a:glow>
          </a:effectLst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Game System</a:t>
            </a:r>
            <a:endParaRPr lang="en-US" dirty="0">
              <a:solidFill>
                <a:schemeClr val="bg2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828800"/>
          </a:xfrm>
          <a:ln w="38100">
            <a:solidFill>
              <a:schemeClr val="bg2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The System games were more commonly bought for was the </a:t>
            </a:r>
            <a:r>
              <a:rPr lang="en-US" dirty="0" smtClean="0">
                <a:solidFill>
                  <a:schemeClr val="bg2"/>
                </a:solidFill>
              </a:rPr>
              <a:t>X</a:t>
            </a:r>
            <a:r>
              <a:rPr lang="en-US" dirty="0" smtClean="0">
                <a:solidFill>
                  <a:schemeClr val="bg2"/>
                </a:solidFill>
              </a:rPr>
              <a:t>box 360, then </a:t>
            </a:r>
            <a:r>
              <a:rPr lang="en-US" dirty="0" err="1" smtClean="0">
                <a:solidFill>
                  <a:schemeClr val="bg2"/>
                </a:solidFill>
              </a:rPr>
              <a:t>Wii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Out of the games bought, PC games were the least popular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The PS3 also had a good amount at about 16%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The PSP, GB and the Nintendo DS were all relatively close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They are all the only 3 handheld systems so it makes sense</a:t>
            </a:r>
          </a:p>
          <a:p>
            <a:endParaRPr lang="en-US" dirty="0">
              <a:solidFill>
                <a:schemeClr val="bg2"/>
              </a:solidFill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447800" y="1295400"/>
          <a:ext cx="61722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1752600"/>
            <a:ext cx="1905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% rounded to nearest 1,000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accent1"/>
                </a:solidFill>
              </a:rPr>
              <a:t>Wii</a:t>
            </a:r>
            <a:r>
              <a:rPr lang="en-US" dirty="0" smtClean="0">
                <a:solidFill>
                  <a:schemeClr val="accent1"/>
                </a:solidFill>
              </a:rPr>
              <a:t> = 29.4%</a:t>
            </a:r>
            <a:endParaRPr lang="en-US" dirty="0" smtClean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/>
                </a:solidFill>
              </a:rPr>
              <a:t>PS3 = 15.7%</a:t>
            </a:r>
            <a:endParaRPr lang="en-US" dirty="0" smtClean="0">
              <a:solidFill>
                <a:schemeClr val="accent5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PSP = 7.8%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GB = 7.8%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DS = 5.9%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PC = 2%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Xbox360 = 31.4%</a:t>
            </a:r>
          </a:p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- </a:t>
            </a:r>
            <a:r>
              <a:rPr lang="en-US" b="1" dirty="0" smtClean="0"/>
              <a:t>non-stated are 0</a:t>
            </a:r>
            <a:endParaRPr lang="en-US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  <a:ln w="1905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Conclusions on Population</a:t>
            </a:r>
            <a:endParaRPr lang="en-US" dirty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1"/>
            <a:ext cx="8839200" cy="4876800"/>
          </a:xfrm>
          <a:ln w="381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62500" lnSpcReduction="20000"/>
          </a:bodyPr>
          <a:lstStyle/>
          <a:p>
            <a:r>
              <a:rPr lang="en-US" b="1" i="1" dirty="0" smtClean="0"/>
              <a:t>According to our SRS…..</a:t>
            </a:r>
          </a:p>
          <a:p>
            <a:r>
              <a:rPr lang="en-US" dirty="0" smtClean="0"/>
              <a:t>The population for people who buy games at GameStop is mostly teens and middle-aged people</a:t>
            </a:r>
          </a:p>
          <a:p>
            <a:pPr lvl="1"/>
            <a:r>
              <a:rPr lang="en-US" dirty="0" smtClean="0"/>
              <a:t>The fewest are Senior citizens</a:t>
            </a:r>
          </a:p>
          <a:p>
            <a:r>
              <a:rPr lang="en-US" dirty="0" smtClean="0"/>
              <a:t>The genre of games purchased is mostly Teen</a:t>
            </a:r>
          </a:p>
          <a:p>
            <a:pPr lvl="1"/>
            <a:r>
              <a:rPr lang="en-US" dirty="0" smtClean="0"/>
              <a:t>Mature and ‘Everyone’ are tied for second</a:t>
            </a:r>
          </a:p>
          <a:p>
            <a:pPr lvl="1"/>
            <a:r>
              <a:rPr lang="en-US" dirty="0" smtClean="0"/>
              <a:t>The most uncommon of ones purchased are E10+ and EC</a:t>
            </a:r>
          </a:p>
          <a:p>
            <a:r>
              <a:rPr lang="en-US" dirty="0" smtClean="0"/>
              <a:t>The two game systems most games are bought for are the Xbox 360 and the </a:t>
            </a:r>
            <a:r>
              <a:rPr lang="en-US" dirty="0" err="1" smtClean="0"/>
              <a:t>Wii</a:t>
            </a:r>
            <a:endParaRPr lang="en-US" dirty="0" smtClean="0"/>
          </a:p>
          <a:p>
            <a:pPr lvl="1"/>
            <a:r>
              <a:rPr lang="en-US" dirty="0" smtClean="0"/>
              <a:t>PS3 is third to them</a:t>
            </a:r>
          </a:p>
          <a:p>
            <a:pPr lvl="1"/>
            <a:r>
              <a:rPr lang="en-US" dirty="0" smtClean="0"/>
              <a:t>The least </a:t>
            </a:r>
            <a:r>
              <a:rPr lang="en-US" b="1" dirty="0" smtClean="0"/>
              <a:t>purchased </a:t>
            </a:r>
            <a:r>
              <a:rPr lang="en-US" dirty="0" smtClean="0"/>
              <a:t>are PC</a:t>
            </a:r>
          </a:p>
          <a:p>
            <a:pPr lvl="2"/>
            <a:r>
              <a:rPr lang="en-US" dirty="0" smtClean="0"/>
              <a:t>Probably due to the lack of quality, the use of a keyboard, and the graphics</a:t>
            </a:r>
          </a:p>
          <a:p>
            <a:r>
              <a:rPr lang="en-US" dirty="0" smtClean="0"/>
              <a:t>The majority of games are between the price range of 21-40 dollars</a:t>
            </a:r>
          </a:p>
          <a:p>
            <a:pPr lvl="1"/>
            <a:r>
              <a:rPr lang="en-US" dirty="0" smtClean="0"/>
              <a:t>A close second is 0-20</a:t>
            </a:r>
          </a:p>
          <a:p>
            <a:pPr lvl="2"/>
            <a:r>
              <a:rPr lang="en-US" dirty="0" smtClean="0"/>
              <a:t>People tend not to spend on the highest end of game prices</a:t>
            </a:r>
          </a:p>
          <a:p>
            <a:pPr lvl="1"/>
            <a:r>
              <a:rPr lang="en-US" dirty="0" smtClean="0"/>
              <a:t>The least bought were in the 61+ category</a:t>
            </a:r>
          </a:p>
          <a:p>
            <a:pPr lvl="2"/>
            <a:r>
              <a:rPr lang="en-US" dirty="0" smtClean="0"/>
              <a:t>Most likely because the gap between a game of 59.99 and the next price is great</a:t>
            </a:r>
          </a:p>
          <a:p>
            <a:pPr lvl="3"/>
            <a:r>
              <a:rPr lang="en-US" dirty="0" smtClean="0"/>
              <a:t>Ex: Rock Band ($140)…. Our outlier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txBody>
          <a:bodyPr/>
          <a:lstStyle/>
          <a:p>
            <a:r>
              <a:rPr lang="en-US" dirty="0" smtClean="0"/>
              <a:t>Chi-Square GOF Test on 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  <a:ln w="38100"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txBody>
          <a:bodyPr/>
          <a:lstStyle/>
          <a:p>
            <a:r>
              <a:rPr lang="en-US" sz="2000" dirty="0" smtClean="0"/>
              <a:t>Ho: The observed frequency distribution of the range of price per videogame sold fits the expected distribution</a:t>
            </a:r>
          </a:p>
          <a:p>
            <a:r>
              <a:rPr lang="en-US" sz="2000" dirty="0" smtClean="0"/>
              <a:t>Ha: The observed frequency distribution of the range of price per videogame sold does not fit the expected distribution</a:t>
            </a:r>
          </a:p>
          <a:p>
            <a:pPr>
              <a:buNone/>
            </a:pPr>
            <a:r>
              <a:rPr lang="en-US" sz="2000" dirty="0" smtClean="0"/>
              <a:t>alpha = 0.05</a:t>
            </a:r>
          </a:p>
          <a:p>
            <a:r>
              <a:rPr lang="en-US" sz="2000" dirty="0" smtClean="0"/>
              <a:t>Assumptions:</a:t>
            </a:r>
          </a:p>
          <a:p>
            <a:r>
              <a:rPr lang="en-US" sz="2000" dirty="0" smtClean="0"/>
              <a:t>State</a:t>
            </a:r>
          </a:p>
          <a:p>
            <a:pPr lvl="1"/>
            <a:r>
              <a:rPr lang="en-US" sz="1600" dirty="0" smtClean="0"/>
              <a:t>SRS</a:t>
            </a:r>
          </a:p>
          <a:p>
            <a:pPr lvl="1"/>
            <a:r>
              <a:rPr lang="en-US" sz="1600" dirty="0" smtClean="0"/>
              <a:t>All expected counts &gt; or = 5</a:t>
            </a:r>
          </a:p>
          <a:p>
            <a:r>
              <a:rPr lang="en-US" sz="2000" dirty="0" smtClean="0"/>
              <a:t>Check</a:t>
            </a:r>
          </a:p>
          <a:p>
            <a:pPr lvl="1"/>
            <a:r>
              <a:rPr lang="en-US" sz="1600" dirty="0" smtClean="0"/>
              <a:t>Assumed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X</a:t>
            </a:r>
          </a:p>
          <a:p>
            <a:pPr lvl="2"/>
            <a:r>
              <a:rPr lang="en-US" sz="1200" dirty="0" smtClean="0"/>
              <a:t>Although all the assumptions have not been met, we will carry on with the Chi-Square Test</a:t>
            </a:r>
          </a:p>
          <a:p>
            <a:endParaRPr lang="en-US" dirty="0"/>
          </a:p>
        </p:txBody>
      </p:sp>
      <p:pic>
        <p:nvPicPr>
          <p:cNvPr id="12290" name="Picture 2" descr="http://lbplus.com/orange%20money%20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733800"/>
            <a:ext cx="17430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Chi-Square = E(observed-expected)squared</a:t>
            </a:r>
          </a:p>
          <a:p>
            <a:pPr>
              <a:buNone/>
            </a:pPr>
            <a:r>
              <a:rPr lang="en-US" dirty="0" smtClean="0"/>
              <a:t>                                            expected </a:t>
            </a:r>
          </a:p>
          <a:p>
            <a:pPr>
              <a:buNone/>
            </a:pPr>
            <a:r>
              <a:rPr lang="en-US" dirty="0" smtClean="0"/>
              <a:t>(17-12.75)squared         +           (22-12.75)squared</a:t>
            </a:r>
          </a:p>
          <a:p>
            <a:pPr>
              <a:buNone/>
            </a:pPr>
            <a:r>
              <a:rPr lang="en-US" dirty="0" smtClean="0"/>
              <a:t>            12.75                                              12.75</a:t>
            </a:r>
          </a:p>
          <a:p>
            <a:pPr>
              <a:buNone/>
            </a:pPr>
            <a:r>
              <a:rPr lang="en-US" dirty="0" smtClean="0"/>
              <a:t>Chi-Square = 19.196</a:t>
            </a:r>
          </a:p>
          <a:p>
            <a:pPr>
              <a:buNone/>
            </a:pPr>
            <a:r>
              <a:rPr lang="en-US" dirty="0" smtClean="0"/>
              <a:t>P(Chi-Square &gt; 19.196/</a:t>
            </a:r>
            <a:r>
              <a:rPr lang="en-US" dirty="0" err="1" smtClean="0"/>
              <a:t>df</a:t>
            </a:r>
            <a:r>
              <a:rPr lang="en-US" dirty="0" smtClean="0"/>
              <a:t>=3) = 2.4903 x 10^-4</a:t>
            </a:r>
          </a:p>
          <a:p>
            <a:pPr>
              <a:buNone/>
            </a:pPr>
            <a:r>
              <a:rPr lang="en-US" u="sng" dirty="0" smtClean="0"/>
              <a:t>Conclusion: </a:t>
            </a:r>
          </a:p>
          <a:p>
            <a:pPr>
              <a:buFontTx/>
              <a:buChar char="-"/>
            </a:pPr>
            <a:r>
              <a:rPr lang="en-US" dirty="0" smtClean="0"/>
              <a:t>We reject Ho b/c p-value &lt; alpha = 0.05</a:t>
            </a:r>
          </a:p>
          <a:p>
            <a:pPr>
              <a:buFontTx/>
              <a:buChar char="-"/>
            </a:pPr>
            <a:r>
              <a:rPr lang="en-US" dirty="0" smtClean="0"/>
              <a:t>We have sufficient evidence that the observed frequency of the range of price per videogame sold does not fit the expected distribution</a:t>
            </a: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743200" y="838200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 flipH="1" flipV="1">
            <a:off x="3048000" y="6096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33400" y="1828800"/>
            <a:ext cx="2971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410200" y="1828800"/>
            <a:ext cx="2819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http://icons.mysitemyway.com/wp-content/plugins/nextgen-gallery/nggshow.php?pid=105416&amp;width=280&amp;height=280&amp;mod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34290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txBody>
          <a:bodyPr/>
          <a:lstStyle/>
          <a:p>
            <a:r>
              <a:rPr lang="en-US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effectLst>
                  <a:glow rad="101600">
                    <a:srgbClr val="FFFF0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Chi-Square GOF Test on Rating</a:t>
            </a:r>
            <a:endParaRPr lang="en-US" dirty="0">
              <a:ln w="18000">
                <a:solidFill>
                  <a:srgbClr val="FFFF00"/>
                </a:solidFill>
                <a:prstDash val="solid"/>
                <a:miter lim="800000"/>
              </a:ln>
              <a:effectLst>
                <a:glow rad="101600">
                  <a:srgbClr val="FFFF00">
                    <a:alpha val="60000"/>
                  </a:srgb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  <a:ln w="38100"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Ho: The observed frequency distribution of game ratings of games bought fits the expected distribution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Ha: The observed frequency distribution of game ratings of games bought fits the expected distribution</a:t>
            </a:r>
          </a:p>
          <a:p>
            <a:pPr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alpha = 0.05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Assumptions: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State</a:t>
            </a:r>
          </a:p>
          <a:p>
            <a:pPr lvl="1"/>
            <a:r>
              <a:rPr lang="en-US" sz="1600" dirty="0" smtClean="0">
                <a:solidFill>
                  <a:srgbClr val="FFFF00"/>
                </a:solidFill>
              </a:rPr>
              <a:t>SRS</a:t>
            </a:r>
          </a:p>
          <a:p>
            <a:pPr lvl="1"/>
            <a:r>
              <a:rPr lang="en-US" sz="1600" dirty="0" smtClean="0">
                <a:solidFill>
                  <a:srgbClr val="FFFF00"/>
                </a:solidFill>
              </a:rPr>
              <a:t>All expected counts &gt; or = 5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Check</a:t>
            </a:r>
          </a:p>
          <a:p>
            <a:pPr lvl="1"/>
            <a:r>
              <a:rPr lang="en-US" sz="1600" dirty="0" smtClean="0">
                <a:solidFill>
                  <a:srgbClr val="FFFF00"/>
                </a:solidFill>
              </a:rPr>
              <a:t>Assumed</a:t>
            </a:r>
          </a:p>
          <a:p>
            <a:pPr lvl="1"/>
            <a:r>
              <a:rPr lang="en-US" sz="1600" dirty="0" smtClean="0">
                <a:solidFill>
                  <a:srgbClr val="FFFF00"/>
                </a:solidFill>
              </a:rPr>
              <a:t>Check</a:t>
            </a:r>
          </a:p>
          <a:p>
            <a:pPr lvl="2"/>
            <a:r>
              <a:rPr lang="en-US" sz="1200" dirty="0" smtClean="0">
                <a:solidFill>
                  <a:srgbClr val="FFFF00"/>
                </a:solidFill>
              </a:rPr>
              <a:t>All assumptions have been met</a:t>
            </a:r>
            <a:endParaRPr lang="en-US" sz="1200" dirty="0">
              <a:solidFill>
                <a:srgbClr val="FFFF00"/>
              </a:solidFill>
            </a:endParaRPr>
          </a:p>
        </p:txBody>
      </p:sp>
      <p:pic>
        <p:nvPicPr>
          <p:cNvPr id="10242" name="Picture 2" descr="http://dvice.com/pics/shift_ES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505200"/>
            <a:ext cx="3505200" cy="2358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096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Chi-square = E(observed-expected)squared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                                          expected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(3-8.5)squared               +             (10-8.5)squared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          8.5                                                     8.5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Chi-square = 48.176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P(Chi-Square &gt; 48.176/</a:t>
            </a:r>
            <a:r>
              <a:rPr lang="en-US" dirty="0" err="1" smtClean="0">
                <a:solidFill>
                  <a:srgbClr val="FFFF00"/>
                </a:solidFill>
              </a:rPr>
              <a:t>df</a:t>
            </a:r>
            <a:r>
              <a:rPr lang="en-US" dirty="0" smtClean="0">
                <a:solidFill>
                  <a:srgbClr val="FFFF00"/>
                </a:solidFill>
              </a:rPr>
              <a:t>=5) = 3.269 x 10^-9</a:t>
            </a:r>
          </a:p>
          <a:p>
            <a:pPr>
              <a:buNone/>
            </a:pPr>
            <a:r>
              <a:rPr lang="en-US" u="sng" dirty="0" smtClean="0">
                <a:solidFill>
                  <a:srgbClr val="FFFF00"/>
                </a:solidFill>
              </a:rPr>
              <a:t>Conclusion: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-We reject Ho b/c p-value &lt; alpha = 0.05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- We have sufficient evidence that the observed frequency of game ratings of games bought does not fit the expected distribution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95600" y="838200"/>
            <a:ext cx="48768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3400" y="1828800"/>
            <a:ext cx="25146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867400" y="1828800"/>
            <a:ext cx="25146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http://icons.mysitemyway.com/wp-content/plugins/nextgen-gallery/nggshow.php?pid=105416&amp;width=280&amp;height=280&amp;mod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33528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00B050"/>
            </a:solidFill>
          </a:ln>
          <a:effectLst>
            <a:glow rad="101600">
              <a:srgbClr val="00B050">
                <a:alpha val="60000"/>
              </a:srgbClr>
            </a:glow>
          </a:effectLst>
        </p:spPr>
        <p:txBody>
          <a:bodyPr>
            <a:normAutofit/>
          </a:bodyPr>
          <a:lstStyle/>
          <a:p>
            <a:r>
              <a:rPr lang="en-US" sz="3200" b="1" dirty="0" smtClean="0">
                <a:ln w="900" cmpd="sng">
                  <a:solidFill>
                    <a:schemeClr val="bg1"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101600">
                    <a:schemeClr val="accent4">
                      <a:lumMod val="75000"/>
                      <a:alpha val="6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1-SampleT-Test of the Mean Price Spent Hourly</a:t>
            </a:r>
            <a:endParaRPr lang="en-US" sz="3200" b="1" dirty="0">
              <a:ln w="900" cmpd="sng">
                <a:solidFill>
                  <a:schemeClr val="bg1"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glow rad="101600">
                  <a:schemeClr val="accent4">
                    <a:lumMod val="75000"/>
                    <a:alpha val="6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  <a:ln w="38100">
            <a:solidFill>
              <a:srgbClr val="00B050"/>
            </a:solidFill>
          </a:ln>
          <a:effectLst>
            <a:glow rad="101600">
              <a:srgbClr val="00B050">
                <a:alpha val="60000"/>
              </a:srgbClr>
            </a:glow>
          </a:effectLst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Ho: M = 42.393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Ha: M &lt; 42.393</a:t>
            </a:r>
          </a:p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alpha = 0.05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Assumptions: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State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</a:rPr>
              <a:t>SRS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</a:rPr>
              <a:t>Std. Dev. Known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</a:rPr>
              <a:t>Normal pop. Or n &gt; or = 30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Check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</a:rPr>
              <a:t>Assumed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</a:rPr>
              <a:t>Check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</a:rPr>
              <a:t>n = 51 &gt; or = 30 (check)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8194" name="Picture 2" descr="http://www.marketingmelodie.com/wp-content/uploads/alarm-clock-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209800"/>
            <a:ext cx="2667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t = x – M = -2.0207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      s/  </a:t>
            </a:r>
            <a:r>
              <a:rPr lang="en-US" sz="2400" dirty="0" smtClean="0">
                <a:solidFill>
                  <a:srgbClr val="00B050"/>
                </a:solidFill>
              </a:rPr>
              <a:t>n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P(t &lt; -2.0207) = .0243</a:t>
            </a:r>
          </a:p>
          <a:p>
            <a:pPr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u="sng" dirty="0" smtClean="0">
                <a:solidFill>
                  <a:srgbClr val="00B050"/>
                </a:solidFill>
              </a:rPr>
              <a:t>Conclusion: 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B050"/>
                </a:solidFill>
              </a:rPr>
              <a:t>We reject Ho b/c p-value &lt; alpha = 0.05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B050"/>
                </a:solidFill>
              </a:rPr>
              <a:t>We have sufficient evidence that the true mean price spent on video games at GameStop hourly is 35.843 dollars 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533400"/>
            <a:ext cx="1524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90600" y="914400"/>
            <a:ext cx="9144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1333500" y="1409700"/>
            <a:ext cx="152400" cy="762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1333500" y="1333500"/>
            <a:ext cx="304800" cy="762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524000" y="1219200"/>
            <a:ext cx="3810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http://icons.mysitemyway.com/wp-content/plugins/nextgen-gallery/nggshow.php?pid=105416&amp;width=280&amp;height=280&amp;mod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8956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b="1" dirty="0" smtClean="0">
                <a:ln w="12700">
                  <a:solidFill>
                    <a:srgbClr val="FF0000"/>
                  </a:solidFill>
                  <a:prstDash val="solid"/>
                  <a:miter lim="800000"/>
                </a:ln>
                <a:effectLst>
                  <a:glow rad="101600">
                    <a:srgbClr val="FF000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History</a:t>
            </a:r>
            <a:endParaRPr lang="en-US" b="1" dirty="0">
              <a:ln w="12700">
                <a:solidFill>
                  <a:srgbClr val="FF0000"/>
                </a:solidFill>
                <a:prstDash val="solid"/>
                <a:miter lim="800000"/>
              </a:ln>
              <a:effectLst>
                <a:glow rad="101600">
                  <a:srgbClr val="FF0000">
                    <a:alpha val="60000"/>
                  </a:srgb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sz="2400" dirty="0" smtClean="0"/>
              <a:t>Founded in 1983, originally named Babbage’s, inc. </a:t>
            </a:r>
          </a:p>
          <a:p>
            <a:r>
              <a:rPr lang="en-US" sz="2400" dirty="0" smtClean="0"/>
              <a:t>B&amp;N launches GameStop chain first in 1999</a:t>
            </a:r>
          </a:p>
          <a:p>
            <a:r>
              <a:rPr lang="en-US" sz="2400" dirty="0" smtClean="0"/>
              <a:t>400 FuncoLand video game stores were acquired by B&amp;N and changed the name to GameStop, inc.</a:t>
            </a:r>
          </a:p>
          <a:p>
            <a:r>
              <a:rPr lang="en-US" sz="2400" dirty="0" smtClean="0"/>
              <a:t>Becomes an actual corporation in 2001 </a:t>
            </a:r>
          </a:p>
          <a:p>
            <a:r>
              <a:rPr lang="en-US" sz="2400" dirty="0" smtClean="0"/>
              <a:t>B&amp;N invests 67% stake in GameStop</a:t>
            </a:r>
          </a:p>
          <a:p>
            <a:r>
              <a:rPr lang="en-US" sz="2400" dirty="0" smtClean="0"/>
              <a:t>The remaining 33% was distributed to GameStop shareholders</a:t>
            </a:r>
          </a:p>
          <a:p>
            <a:r>
              <a:rPr lang="en-US" sz="2400" dirty="0" smtClean="0"/>
              <a:t>Making GameStop a fully independent corporation</a:t>
            </a:r>
          </a:p>
          <a:p>
            <a:r>
              <a:rPr lang="en-US" sz="2400" dirty="0" smtClean="0"/>
              <a:t>Largest player in the U.S. specializing in video game retail</a:t>
            </a:r>
          </a:p>
          <a:p>
            <a:r>
              <a:rPr lang="en-US" sz="2400" dirty="0" smtClean="0"/>
              <a:t>First home console ever was the Atari 2600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7772400" y="4572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0800000">
            <a:off x="7772400" y="6858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>
            <a:off x="7772400" y="9144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7772400" y="1143000"/>
            <a:ext cx="914400" cy="0"/>
          </a:xfrm>
          <a:prstGeom prst="line">
            <a:avLst/>
          </a:prstGeom>
          <a:ln w="381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8434" name="Picture 2" descr="http://images.dealsvista.com/show?&amp;id=47083"/>
          <p:cNvPicPr>
            <a:picLocks noChangeAspect="1" noChangeArrowheads="1"/>
          </p:cNvPicPr>
          <p:nvPr/>
        </p:nvPicPr>
        <p:blipFill>
          <a:blip r:embed="rId2" cstate="print"/>
          <a:srcRect t="38400" b="32800"/>
          <a:stretch>
            <a:fillRect/>
          </a:stretch>
        </p:blipFill>
        <p:spPr bwMode="auto">
          <a:xfrm>
            <a:off x="5924550" y="3429000"/>
            <a:ext cx="238125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6200000" scaled="0"/>
            <a:tileRect/>
          </a:gradFill>
        </p:spPr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1700C0"/>
                </a:solidFill>
              </a:rPr>
              <a:t>Ratings lean more toward mature and teen</a:t>
            </a:r>
          </a:p>
          <a:p>
            <a:pPr lvl="1"/>
            <a:r>
              <a:rPr lang="en-US" dirty="0" smtClean="0">
                <a:solidFill>
                  <a:srgbClr val="1700C0"/>
                </a:solidFill>
              </a:rPr>
              <a:t>Older people tended to be at GameStop more often, buying games like shooters</a:t>
            </a:r>
          </a:p>
          <a:p>
            <a:pPr lvl="2"/>
            <a:r>
              <a:rPr lang="en-US" dirty="0" smtClean="0">
                <a:solidFill>
                  <a:srgbClr val="1700C0"/>
                </a:solidFill>
              </a:rPr>
              <a:t>More money to do so</a:t>
            </a:r>
          </a:p>
          <a:p>
            <a:r>
              <a:rPr lang="en-US" dirty="0" smtClean="0">
                <a:solidFill>
                  <a:srgbClr val="1700C0"/>
                </a:solidFill>
              </a:rPr>
              <a:t>The observed price per game tends to not fit the expected price per game distribution</a:t>
            </a:r>
            <a:endParaRPr lang="en-US" dirty="0">
              <a:solidFill>
                <a:srgbClr val="170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D04BC"/>
                </a:solidFill>
              </a:rPr>
              <a:t>Average hourly price seems to be around $35.84 compared to the claimed $42.39</a:t>
            </a:r>
          </a:p>
          <a:p>
            <a:pPr lvl="1"/>
            <a:r>
              <a:rPr lang="en-US" dirty="0" smtClean="0">
                <a:solidFill>
                  <a:srgbClr val="0D04BC"/>
                </a:solidFill>
              </a:rPr>
              <a:t>Games bought anywhere for $10-60, with an outlier at $140</a:t>
            </a:r>
          </a:p>
          <a:p>
            <a:r>
              <a:rPr lang="en-US" dirty="0" smtClean="0">
                <a:solidFill>
                  <a:srgbClr val="0D04BC"/>
                </a:solidFill>
              </a:rPr>
              <a:t>We rejected all of our tests</a:t>
            </a:r>
            <a:endParaRPr lang="en-US" dirty="0">
              <a:solidFill>
                <a:srgbClr val="0D04B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5638800" cy="1143000"/>
          </a:xfrm>
        </p:spPr>
        <p:txBody>
          <a:bodyPr/>
          <a:lstStyle/>
          <a:p>
            <a:r>
              <a:rPr lang="en-US" dirty="0" smtClean="0">
                <a:ln w="3175">
                  <a:noFill/>
                </a:ln>
                <a:solidFill>
                  <a:srgbClr val="C000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rPr>
              <a:t>General Observations</a:t>
            </a:r>
            <a:endParaRPr lang="en-US" dirty="0">
              <a:ln w="3175">
                <a:noFill/>
              </a:ln>
              <a:solidFill>
                <a:srgbClr val="C000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7237"/>
            <a:ext cx="8229600" cy="4525963"/>
          </a:xfrm>
          <a:solidFill>
            <a:srgbClr val="C00000"/>
          </a:solidFill>
          <a:effectLst>
            <a:glow rad="101600">
              <a:schemeClr val="tx1">
                <a:alpha val="60000"/>
              </a:schemeClr>
            </a:glow>
          </a:effectLst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population for people who buy videogames from GameStop tend not to follow a trend by buying certain games more likely to be in a category such as price, rating, genre, or gender</a:t>
            </a:r>
          </a:p>
          <a:p>
            <a:pPr lvl="1"/>
            <a:r>
              <a:rPr lang="en-US" dirty="0" smtClean="0"/>
              <a:t>They tend to buy games according to what is popular, or what is new at the time of purchase</a:t>
            </a:r>
          </a:p>
          <a:p>
            <a:r>
              <a:rPr lang="en-US" dirty="0" smtClean="0"/>
              <a:t>The sample also tends to prefer certain locations of GameStop’s</a:t>
            </a:r>
          </a:p>
          <a:p>
            <a:pPr lvl="1"/>
            <a:r>
              <a:rPr lang="en-US" dirty="0" smtClean="0"/>
              <a:t>We did not test this, however it was observed upon compiling our data</a:t>
            </a:r>
          </a:p>
          <a:p>
            <a:pPr lvl="2"/>
            <a:r>
              <a:rPr lang="en-US" dirty="0" smtClean="0"/>
              <a:t>Airport square favored, Mall not so much</a:t>
            </a:r>
            <a:endParaRPr lang="en-US" dirty="0"/>
          </a:p>
        </p:txBody>
      </p:sp>
      <p:pic>
        <p:nvPicPr>
          <p:cNvPr id="4098" name="Picture 2" descr="http://static.flickr.com/2226/1500132275_738d501f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52400"/>
            <a:ext cx="2667000" cy="1706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8575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Bias/Error</a:t>
            </a:r>
            <a:endParaRPr lang="en-US" b="1" dirty="0">
              <a:ln w="28575">
                <a:solidFill>
                  <a:srgbClr val="FFC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 day we went was relatively close to the release of a new game called “Red Dead Redemption”, which was a common seller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This could have falsely increased the numbers in certain categories of data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Only observed local GameStop's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More wider ranges could have been observed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Another day spent at GameStop at another time could have eliminated some of these lurking variables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2" name="Picture 2" descr="http://www.budapesthotels.com/sitepic/error_butt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1371600" cy="13716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" name="Picture 2" descr="http://www.budapesthotels.com/sitepic/error_butt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52400"/>
            <a:ext cx="1371600" cy="13716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Personal Opinions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7030A0"/>
                </a:solidFill>
              </a:rPr>
              <a:t>When I was in the kids category, I didn’t keep up with new releases of </a:t>
            </a:r>
            <a:r>
              <a:rPr lang="en-US" sz="2000" dirty="0" smtClean="0">
                <a:solidFill>
                  <a:srgbClr val="7030A0"/>
                </a:solidFill>
              </a:rPr>
              <a:t>games, I went into GameStop simply to look around and bought games simply according to what I saw</a:t>
            </a:r>
          </a:p>
          <a:p>
            <a:pPr lvl="1"/>
            <a:r>
              <a:rPr lang="en-US" sz="1600" dirty="0" smtClean="0">
                <a:solidFill>
                  <a:srgbClr val="7030A0"/>
                </a:solidFill>
              </a:rPr>
              <a:t>As I got older, I only go to GameStop’s when I know what I want, usually only when a new game comes out</a:t>
            </a:r>
          </a:p>
          <a:p>
            <a:pPr lvl="2"/>
            <a:r>
              <a:rPr lang="en-US" sz="1200" dirty="0" smtClean="0">
                <a:solidFill>
                  <a:srgbClr val="7030A0"/>
                </a:solidFill>
              </a:rPr>
              <a:t>We saw some people who did in fact come knowing what they wanted (a new game)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I believe this project was a little difficult to collect data for because of a lack of availability of the group members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I also believe it was hard to pick an interesting/do-able topic considering there were not allowed to be any repeats from the past</a:t>
            </a:r>
            <a:endParaRPr lang="en-US" sz="20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http://www.abbeyfield.ca/images/opinion%20po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"/>
            <a:ext cx="690962" cy="100012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2" descr="http://www.abbeyfield.ca/images/opinion%20po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038" y="381000"/>
            <a:ext cx="690962" cy="100012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ndomash.files.wordpress.com/2009/06/game-stop-store-compress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FFC000"/>
            </a:solidFill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28575">
                  <a:solidFill>
                    <a:srgbClr val="FFC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First Game</a:t>
            </a:r>
            <a:endParaRPr lang="en-US" dirty="0">
              <a:ln w="28575">
                <a:solidFill>
                  <a:srgbClr val="FFC000"/>
                </a:solidFill>
                <a:prstDash val="solid"/>
                <a:miter lim="800000"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  <a:ln w="38100">
            <a:solidFill>
              <a:srgbClr val="FFC000"/>
            </a:solidFill>
          </a:ln>
          <a:effectLst>
            <a:glow rad="101600">
              <a:srgbClr val="FFC000">
                <a:alpha val="60000"/>
              </a:srgbClr>
            </a:glow>
          </a:effectLst>
        </p:spPr>
        <p:txBody>
          <a:bodyPr/>
          <a:lstStyle/>
          <a:p>
            <a:r>
              <a:rPr lang="en-US" dirty="0" smtClean="0"/>
              <a:t>Created by Ralph Baer</a:t>
            </a:r>
          </a:p>
          <a:p>
            <a:r>
              <a:rPr lang="en-US" dirty="0" smtClean="0"/>
              <a:t>In May 1966 created the “brown box”</a:t>
            </a:r>
          </a:p>
          <a:p>
            <a:r>
              <a:rPr lang="en-US" dirty="0" smtClean="0"/>
              <a:t>Played one game with a colleague…  and lost!</a:t>
            </a:r>
          </a:p>
          <a:p>
            <a:r>
              <a:rPr lang="en-US" dirty="0" smtClean="0"/>
              <a:t>It was a game of tag where</a:t>
            </a:r>
          </a:p>
          <a:p>
            <a:pPr>
              <a:buNone/>
            </a:pPr>
            <a:r>
              <a:rPr lang="en-US" dirty="0" smtClean="0"/>
              <a:t> two dots chased each other on</a:t>
            </a:r>
          </a:p>
          <a:p>
            <a:pPr>
              <a:buNone/>
            </a:pPr>
            <a:r>
              <a:rPr lang="en-US" dirty="0" smtClean="0"/>
              <a:t>a screen</a:t>
            </a:r>
            <a:endParaRPr lang="en-US" dirty="0"/>
          </a:p>
        </p:txBody>
      </p:sp>
      <p:pic>
        <p:nvPicPr>
          <p:cNvPr id="1026" name="Picture 2" descr="http://upload.wikimedia.org/wikipedia/commons/thumb/c/ca/Ralphbaer.jpg/300px-Ralphba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3100" y="3686174"/>
            <a:ext cx="2857500" cy="256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solidFill>
            <a:schemeClr val="tx1"/>
          </a:solidFill>
          <a:ln w="38100"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  <a:ln w="38100"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We split up and each went to 2 different GameStop locations, 6 total (Willow Grove, Airport Square, 2 in Montgomery Mall, 2 in Doylestown Township(1 by </a:t>
            </a:r>
            <a:r>
              <a:rPr lang="en-US" sz="2400" dirty="0" err="1" smtClean="0"/>
              <a:t>Redners</a:t>
            </a:r>
            <a:r>
              <a:rPr lang="en-US" sz="2400" dirty="0" smtClean="0"/>
              <a:t> and one by </a:t>
            </a:r>
            <a:r>
              <a:rPr lang="en-US" sz="2400" dirty="0" err="1" smtClean="0"/>
              <a:t>Kohls</a:t>
            </a:r>
            <a:r>
              <a:rPr lang="en-US" sz="2400" dirty="0" smtClean="0"/>
              <a:t>))</a:t>
            </a:r>
          </a:p>
          <a:p>
            <a:r>
              <a:rPr lang="en-US" sz="2400" dirty="0" smtClean="0"/>
              <a:t>We stayed at each for 2 hours and observed games bought by every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person who purchased a game</a:t>
            </a:r>
          </a:p>
          <a:p>
            <a:r>
              <a:rPr lang="en-US" sz="2400" dirty="0" smtClean="0"/>
              <a:t>We noted the price, age of the buyer, rating, and the game system the game was bought for</a:t>
            </a:r>
          </a:p>
          <a:p>
            <a:r>
              <a:rPr lang="en-US" sz="2400" dirty="0" smtClean="0"/>
              <a:t>We collected data from 51 subjects and made 2 Chi-Squared GOF tests</a:t>
            </a:r>
          </a:p>
          <a:p>
            <a:pPr lvl="1"/>
            <a:r>
              <a:rPr lang="en-US" sz="2000" dirty="0" smtClean="0"/>
              <a:t>1 for rating and one for price</a:t>
            </a:r>
          </a:p>
          <a:p>
            <a:r>
              <a:rPr lang="en-US" sz="2400" dirty="0" smtClean="0"/>
              <a:t> We also did a 1-SampleT-Test of the mean $’s spent hourly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ln w="38100"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300" endPos="90000" dir="5400000" sy="-100000" algn="bl" rotWithShape="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  <a:ln w="38100"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2400" dirty="0" smtClean="0"/>
              <a:t>Age Categories</a:t>
            </a:r>
          </a:p>
          <a:p>
            <a:pPr lvl="1"/>
            <a:r>
              <a:rPr lang="en-US" sz="2000" dirty="0" smtClean="0"/>
              <a:t>Kids(0-12), Teens (13-19), Young Adult (20-30), Middle Aged (31-59), Senior Citizen (60+)</a:t>
            </a:r>
          </a:p>
          <a:p>
            <a:r>
              <a:rPr lang="en-US" sz="2400" dirty="0" smtClean="0"/>
              <a:t>Price Categories</a:t>
            </a:r>
          </a:p>
          <a:p>
            <a:pPr lvl="1"/>
            <a:r>
              <a:rPr lang="en-US" sz="2000" dirty="0" smtClean="0"/>
              <a:t>0-20, 21-40, 41-60, 61+</a:t>
            </a:r>
          </a:p>
          <a:p>
            <a:r>
              <a:rPr lang="en-US" sz="2400" dirty="0" smtClean="0"/>
              <a:t>Game System Categories</a:t>
            </a:r>
          </a:p>
          <a:p>
            <a:pPr lvl="1"/>
            <a:r>
              <a:rPr lang="en-US" sz="2000" dirty="0" err="1" smtClean="0"/>
              <a:t>Wii</a:t>
            </a:r>
            <a:r>
              <a:rPr lang="en-US" sz="2000" dirty="0" smtClean="0"/>
              <a:t>, PS2, PS3, X-box, X-box 360, GameCube, PSP, </a:t>
            </a:r>
            <a:r>
              <a:rPr lang="en-US" sz="2000" dirty="0" err="1" smtClean="0"/>
              <a:t>GameBoy</a:t>
            </a:r>
            <a:r>
              <a:rPr lang="en-US" sz="2000" dirty="0" smtClean="0"/>
              <a:t>, Nintendo DS </a:t>
            </a:r>
          </a:p>
          <a:p>
            <a:r>
              <a:rPr lang="en-US" sz="2400" dirty="0" smtClean="0"/>
              <a:t>Rating Categories</a:t>
            </a:r>
          </a:p>
          <a:p>
            <a:pPr lvl="1"/>
            <a:r>
              <a:rPr lang="en-US" sz="2000" dirty="0" smtClean="0"/>
              <a:t>(See next slide)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upload.wikimedia.org/wikipedia/commons/thumb/1/1c/ESRB_Early_Childhood.svg/215px-ESRB_Early_Childhood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525" y="228600"/>
            <a:ext cx="2047875" cy="2857500"/>
          </a:xfrm>
          <a:prstGeom prst="rect">
            <a:avLst/>
          </a:prstGeom>
          <a:noFill/>
        </p:spPr>
      </p:pic>
      <p:pic>
        <p:nvPicPr>
          <p:cNvPr id="2054" name="Picture 6" descr="http://gamerblag.com/wp-content/uploads/2008/12/esrb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8525" y="3771900"/>
            <a:ext cx="2047875" cy="2857500"/>
          </a:xfrm>
          <a:prstGeom prst="rect">
            <a:avLst/>
          </a:prstGeom>
          <a:noFill/>
        </p:spPr>
      </p:pic>
      <p:pic>
        <p:nvPicPr>
          <p:cNvPr id="2056" name="Picture 8" descr="http://upload.wikimedia.org/wikipedia/commons/thumb/a/a9/ESRB_Everyone.svg/215px-ESRB_Everyone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8525" y="228600"/>
            <a:ext cx="2047875" cy="2857500"/>
          </a:xfrm>
          <a:prstGeom prst="rect">
            <a:avLst/>
          </a:prstGeom>
          <a:noFill/>
        </p:spPr>
      </p:pic>
      <p:pic>
        <p:nvPicPr>
          <p:cNvPr id="2058" name="Picture 10" descr="http://upload.wikimedia.org/wikipedia/commons/thumb/e/ed/ESRB_Everyone_10%2B.svg/215px-ESRB_Everyone_10%2B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228600"/>
            <a:ext cx="2047875" cy="2857500"/>
          </a:xfrm>
          <a:prstGeom prst="rect">
            <a:avLst/>
          </a:prstGeom>
          <a:noFill/>
        </p:spPr>
      </p:pic>
      <p:pic>
        <p:nvPicPr>
          <p:cNvPr id="2060" name="Picture 12" descr="http://upload.wikimedia.org/wikipedia/commons/thumb/b/be/ESRB_Teen.svg/215px-ESRB_Teen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52525" y="3810000"/>
            <a:ext cx="2047875" cy="2857500"/>
          </a:xfrm>
          <a:prstGeom prst="rect">
            <a:avLst/>
          </a:prstGeom>
          <a:noFill/>
        </p:spPr>
      </p:pic>
      <p:pic>
        <p:nvPicPr>
          <p:cNvPr id="2062" name="Picture 14" descr="http://upload.wikimedia.org/wikipedia/commons/thumb/2/2b/ESRB_Adults_Only_18%2B.svg/215px-ESRB_Adults_Only_18%2B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525" y="3771900"/>
            <a:ext cx="2047875" cy="2857500"/>
          </a:xfrm>
          <a:prstGeom prst="rect">
            <a:avLst/>
          </a:prstGeom>
          <a:noFill/>
        </p:spPr>
      </p:pic>
      <p:sp>
        <p:nvSpPr>
          <p:cNvPr id="10" name="Frame 9"/>
          <p:cNvSpPr/>
          <p:nvPr/>
        </p:nvSpPr>
        <p:spPr>
          <a:xfrm>
            <a:off x="1066800" y="152400"/>
            <a:ext cx="2209800" cy="2971800"/>
          </a:xfrm>
          <a:prstGeom prst="frame">
            <a:avLst>
              <a:gd name="adj1" fmla="val 4049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ame 10"/>
          <p:cNvSpPr/>
          <p:nvPr/>
        </p:nvSpPr>
        <p:spPr>
          <a:xfrm>
            <a:off x="3352800" y="152400"/>
            <a:ext cx="2209800" cy="2971800"/>
          </a:xfrm>
          <a:prstGeom prst="frame">
            <a:avLst>
              <a:gd name="adj1" fmla="val 4049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1066800" y="3733800"/>
            <a:ext cx="2209800" cy="2971800"/>
          </a:xfrm>
          <a:prstGeom prst="frame">
            <a:avLst>
              <a:gd name="adj1" fmla="val 4049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ame 14"/>
          <p:cNvSpPr/>
          <p:nvPr/>
        </p:nvSpPr>
        <p:spPr>
          <a:xfrm>
            <a:off x="3352800" y="3733800"/>
            <a:ext cx="2209800" cy="2971800"/>
          </a:xfrm>
          <a:prstGeom prst="frame">
            <a:avLst>
              <a:gd name="adj1" fmla="val 4049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ame 15"/>
          <p:cNvSpPr/>
          <p:nvPr/>
        </p:nvSpPr>
        <p:spPr>
          <a:xfrm>
            <a:off x="5638800" y="3733800"/>
            <a:ext cx="2209800" cy="2971800"/>
          </a:xfrm>
          <a:prstGeom prst="frame">
            <a:avLst>
              <a:gd name="adj1" fmla="val 4049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ame 16"/>
          <p:cNvSpPr/>
          <p:nvPr/>
        </p:nvSpPr>
        <p:spPr>
          <a:xfrm>
            <a:off x="5638800" y="152400"/>
            <a:ext cx="2209800" cy="2971800"/>
          </a:xfrm>
          <a:prstGeom prst="frame">
            <a:avLst>
              <a:gd name="adj1" fmla="val 4049"/>
            </a:avLst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uxurylaunches.com/entry_images/1209/10/Playstation_3_Slim_Gold-thumb-450x420.jpg"/>
          <p:cNvPicPr>
            <a:picLocks noChangeAspect="1" noChangeArrowheads="1"/>
          </p:cNvPicPr>
          <p:nvPr/>
        </p:nvPicPr>
        <p:blipFill>
          <a:blip r:embed="rId2" cstate="print"/>
          <a:srcRect l="17778" t="3810" r="20000" b="4762"/>
          <a:stretch>
            <a:fillRect/>
          </a:stretch>
        </p:blipFill>
        <p:spPr bwMode="auto">
          <a:xfrm>
            <a:off x="1371600" y="228600"/>
            <a:ext cx="2667000" cy="3657600"/>
          </a:xfrm>
          <a:prstGeom prst="rect">
            <a:avLst/>
          </a:prstGeom>
          <a:noFill/>
        </p:spPr>
      </p:pic>
      <p:pic>
        <p:nvPicPr>
          <p:cNvPr id="32770" name="Picture 2" descr="http://monkatar.files.wordpress.com/2009/03/xbox-360-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52400"/>
            <a:ext cx="2971800" cy="3695700"/>
          </a:xfrm>
          <a:prstGeom prst="rect">
            <a:avLst/>
          </a:prstGeom>
          <a:noFill/>
        </p:spPr>
      </p:pic>
      <p:pic>
        <p:nvPicPr>
          <p:cNvPr id="32772" name="Picture 4" descr="http://awesomeinternet.files.wordpress.com/2009/10/black-wii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038600"/>
            <a:ext cx="2955663" cy="2647950"/>
          </a:xfrm>
          <a:prstGeom prst="rect">
            <a:avLst/>
          </a:prstGeom>
          <a:noFill/>
        </p:spPr>
      </p:pic>
      <p:pic>
        <p:nvPicPr>
          <p:cNvPr id="32774" name="Picture 6" descr="http://www.eazytake.com/images/l/Nintendo_DS_Lite_Console_(Green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038600"/>
            <a:ext cx="2667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381000"/>
            <a:ext cx="4419600" cy="1143000"/>
          </a:xfrm>
          <a:ln w="38100">
            <a:solidFill>
              <a:schemeClr val="accent4">
                <a:lumMod val="7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1333" r="65833" b="8000"/>
          <a:stretch>
            <a:fillRect/>
          </a:stretch>
        </p:blipFill>
        <p:spPr bwMode="auto">
          <a:xfrm>
            <a:off x="152400" y="1143000"/>
            <a:ext cx="4343400" cy="56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43243" r="78378" b="33694"/>
          <a:stretch>
            <a:fillRect/>
          </a:stretch>
        </p:blipFill>
        <p:spPr bwMode="auto">
          <a:xfrm>
            <a:off x="4572000" y="24384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chemeClr val="bg1"/>
                </a:solidFill>
              </a:rPr>
              <a:t>Price ranges of games bought</a:t>
            </a:r>
            <a:endParaRPr lang="en-US" dirty="0"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21336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Out of our sample of 51 people, not very many people seemed to spend $61 or greater on a game</a:t>
            </a:r>
          </a:p>
          <a:p>
            <a:r>
              <a:rPr lang="en-US" sz="2000" dirty="0" smtClean="0"/>
              <a:t>A majority of the people are in the middle range of 21-40</a:t>
            </a:r>
          </a:p>
          <a:p>
            <a:pPr lvl="1"/>
            <a:r>
              <a:rPr lang="en-US" sz="1600" dirty="0" smtClean="0"/>
              <a:t>As well as 0-20</a:t>
            </a:r>
          </a:p>
          <a:p>
            <a:r>
              <a:rPr lang="en-US" sz="2000" dirty="0" smtClean="0"/>
              <a:t>41-60 is close to what the category is expected to be</a:t>
            </a:r>
          </a:p>
          <a:p>
            <a:r>
              <a:rPr lang="en-US" sz="2000" dirty="0" smtClean="0"/>
              <a:t>It appears as though people spend on the low end for games</a:t>
            </a:r>
          </a:p>
          <a:p>
            <a:pPr lvl="1"/>
            <a:r>
              <a:rPr lang="en-US" sz="1600" dirty="0" smtClean="0"/>
              <a:t>They possibly wait till new games decrease slightly in price, and then purchase them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1905000" y="1143000"/>
          <a:ext cx="5595870" cy="3409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1531</Words>
  <Application>Microsoft Office PowerPoint</Application>
  <PresentationFormat>On-screen Show (4:3)</PresentationFormat>
  <Paragraphs>183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History</vt:lpstr>
      <vt:lpstr>First Game</vt:lpstr>
      <vt:lpstr>Summary</vt:lpstr>
      <vt:lpstr>Summary</vt:lpstr>
      <vt:lpstr>Slide 6</vt:lpstr>
      <vt:lpstr>Slide 7</vt:lpstr>
      <vt:lpstr>Data</vt:lpstr>
      <vt:lpstr>Price ranges of games bought</vt:lpstr>
      <vt:lpstr>Age of people who bought games </vt:lpstr>
      <vt:lpstr>Percentage of each game rating bought</vt:lpstr>
      <vt:lpstr>Game System</vt:lpstr>
      <vt:lpstr>Conclusions on Population</vt:lpstr>
      <vt:lpstr>Chi-Square GOF Test on Price</vt:lpstr>
      <vt:lpstr>Slide 15</vt:lpstr>
      <vt:lpstr>Chi-Square GOF Test on Rating</vt:lpstr>
      <vt:lpstr>Slide 17</vt:lpstr>
      <vt:lpstr>1-SampleT-Test of the Mean Price Spent Hourly</vt:lpstr>
      <vt:lpstr>Slide 19</vt:lpstr>
      <vt:lpstr>Application</vt:lpstr>
      <vt:lpstr>General Observations</vt:lpstr>
      <vt:lpstr>Bias/Error</vt:lpstr>
      <vt:lpstr>Personal Opinions</vt:lpstr>
      <vt:lpstr>Slide 24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56</cp:revision>
  <dcterms:created xsi:type="dcterms:W3CDTF">2010-06-04T13:38:59Z</dcterms:created>
  <dcterms:modified xsi:type="dcterms:W3CDTF">2010-06-09T22:32:47Z</dcterms:modified>
</cp:coreProperties>
</file>